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1" r:id="rId9"/>
    <p:sldId id="262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2" clrIdx="0">
    <p:extLst>
      <p:ext uri="{19B8F6BF-5375-455C-9EA6-DF929625EA0E}">
        <p15:presenceInfo xmlns:p15="http://schemas.microsoft.com/office/powerpoint/2012/main" userId="267dfe2a239093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AD04AF-6A80-4DE8-89F8-D216D6F1BF7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8F8E1A85-62DE-4ABB-870A-A437CE153779}">
      <dgm:prSet phldrT="[Texto]"/>
      <dgm:spPr/>
      <dgm:t>
        <a:bodyPr/>
        <a:lstStyle/>
        <a:p>
          <a:r>
            <a:rPr lang="pt-PT" dirty="0"/>
            <a:t>Levantamento de Requisitos</a:t>
          </a:r>
        </a:p>
      </dgm:t>
    </dgm:pt>
    <dgm:pt modelId="{2CD253DE-DAA9-4B95-A81C-E1FAD94A3176}" type="parTrans" cxnId="{7A611729-C58C-46D3-9572-036BE5BBE41E}">
      <dgm:prSet/>
      <dgm:spPr/>
      <dgm:t>
        <a:bodyPr/>
        <a:lstStyle/>
        <a:p>
          <a:endParaRPr lang="pt-PT"/>
        </a:p>
      </dgm:t>
    </dgm:pt>
    <dgm:pt modelId="{92728668-47F8-4A6D-99F7-3B4AF1ACB263}" type="sibTrans" cxnId="{7A611729-C58C-46D3-9572-036BE5BBE41E}">
      <dgm:prSet/>
      <dgm:spPr/>
      <dgm:t>
        <a:bodyPr/>
        <a:lstStyle/>
        <a:p>
          <a:endParaRPr lang="pt-PT"/>
        </a:p>
      </dgm:t>
    </dgm:pt>
    <dgm:pt modelId="{5CDA2162-133F-44E9-9F84-807396E13038}">
      <dgm:prSet phldrT="[Texto]"/>
      <dgm:spPr/>
      <dgm:t>
        <a:bodyPr/>
        <a:lstStyle/>
        <a:p>
          <a:r>
            <a:rPr lang="pt-PT" dirty="0"/>
            <a:t>Estudo do Mercado</a:t>
          </a:r>
        </a:p>
      </dgm:t>
    </dgm:pt>
    <dgm:pt modelId="{C25FDBD1-9076-4146-A24E-359534E7DD00}" type="parTrans" cxnId="{4549EC4A-A684-4A59-9AD0-9EBED4F2CB61}">
      <dgm:prSet/>
      <dgm:spPr/>
      <dgm:t>
        <a:bodyPr/>
        <a:lstStyle/>
        <a:p>
          <a:endParaRPr lang="pt-PT"/>
        </a:p>
      </dgm:t>
    </dgm:pt>
    <dgm:pt modelId="{F4A42141-60A9-471B-955C-62E9456DF340}" type="sibTrans" cxnId="{4549EC4A-A684-4A59-9AD0-9EBED4F2CB61}">
      <dgm:prSet/>
      <dgm:spPr/>
      <dgm:t>
        <a:bodyPr/>
        <a:lstStyle/>
        <a:p>
          <a:endParaRPr lang="pt-PT"/>
        </a:p>
      </dgm:t>
    </dgm:pt>
    <dgm:pt modelId="{A2992C7A-30DD-486D-88AA-3D4721102CE5}">
      <dgm:prSet phldrT="[Texto]"/>
      <dgm:spPr/>
      <dgm:t>
        <a:bodyPr/>
        <a:lstStyle/>
        <a:p>
          <a:r>
            <a:rPr lang="pt-PT" dirty="0"/>
            <a:t>Pesquisa de Receitas Italianas</a:t>
          </a:r>
        </a:p>
      </dgm:t>
    </dgm:pt>
    <dgm:pt modelId="{1C6BD204-0357-44A5-97B7-9EDA09CB4EAF}" type="parTrans" cxnId="{FAD1171D-393F-4E6A-AF08-74FD268855C3}">
      <dgm:prSet/>
      <dgm:spPr/>
      <dgm:t>
        <a:bodyPr/>
        <a:lstStyle/>
        <a:p>
          <a:endParaRPr lang="pt-PT"/>
        </a:p>
      </dgm:t>
    </dgm:pt>
    <dgm:pt modelId="{3F504DED-9104-4F91-9505-58C178E689DC}" type="sibTrans" cxnId="{FAD1171D-393F-4E6A-AF08-74FD268855C3}">
      <dgm:prSet/>
      <dgm:spPr/>
      <dgm:t>
        <a:bodyPr/>
        <a:lstStyle/>
        <a:p>
          <a:endParaRPr lang="pt-PT"/>
        </a:p>
      </dgm:t>
    </dgm:pt>
    <dgm:pt modelId="{4789EC16-1FB0-458C-BB67-316D4379D50F}">
      <dgm:prSet phldrT="[Texto]"/>
      <dgm:spPr/>
      <dgm:t>
        <a:bodyPr/>
        <a:lstStyle/>
        <a:p>
          <a:r>
            <a:rPr lang="pt-PT" dirty="0"/>
            <a:t>Servidor para alocação dos serviços</a:t>
          </a:r>
        </a:p>
      </dgm:t>
    </dgm:pt>
    <dgm:pt modelId="{EDF13EA6-46C8-49EB-8C0C-7F7667075703}" type="parTrans" cxnId="{636B8B40-19B4-4813-9FFB-61ED0D9F686D}">
      <dgm:prSet/>
      <dgm:spPr/>
      <dgm:t>
        <a:bodyPr/>
        <a:lstStyle/>
        <a:p>
          <a:endParaRPr lang="pt-PT"/>
        </a:p>
      </dgm:t>
    </dgm:pt>
    <dgm:pt modelId="{B5CD5568-8F1E-42AE-8539-9891FCB1B34D}" type="sibTrans" cxnId="{636B8B40-19B4-4813-9FFB-61ED0D9F686D}">
      <dgm:prSet/>
      <dgm:spPr/>
      <dgm:t>
        <a:bodyPr/>
        <a:lstStyle/>
        <a:p>
          <a:endParaRPr lang="pt-PT"/>
        </a:p>
      </dgm:t>
    </dgm:pt>
    <dgm:pt modelId="{34FE02FD-1374-41A0-811B-94A3D5216881}">
      <dgm:prSet phldrT="[Texto]"/>
      <dgm:spPr/>
      <dgm:t>
        <a:bodyPr/>
        <a:lstStyle/>
        <a:p>
          <a:r>
            <a:rPr lang="pt-PT" dirty="0"/>
            <a:t>Software</a:t>
          </a:r>
        </a:p>
      </dgm:t>
    </dgm:pt>
    <dgm:pt modelId="{28E94C70-AB61-4DE8-958C-A807F0C63ECD}" type="parTrans" cxnId="{829E4D09-274A-4583-85BC-9ABF192B7D35}">
      <dgm:prSet/>
      <dgm:spPr/>
      <dgm:t>
        <a:bodyPr/>
        <a:lstStyle/>
        <a:p>
          <a:endParaRPr lang="pt-PT"/>
        </a:p>
      </dgm:t>
    </dgm:pt>
    <dgm:pt modelId="{90F12BF2-0121-46E7-AF3E-36E09453B845}" type="sibTrans" cxnId="{829E4D09-274A-4583-85BC-9ABF192B7D35}">
      <dgm:prSet/>
      <dgm:spPr/>
      <dgm:t>
        <a:bodyPr/>
        <a:lstStyle/>
        <a:p>
          <a:endParaRPr lang="pt-PT"/>
        </a:p>
      </dgm:t>
    </dgm:pt>
    <dgm:pt modelId="{687482DD-F634-47F6-B2DE-857471FFD7E1}" type="pres">
      <dgm:prSet presAssocID="{53AD04AF-6A80-4DE8-89F8-D216D6F1BF75}" presName="diagram" presStyleCnt="0">
        <dgm:presLayoutVars>
          <dgm:dir/>
          <dgm:resizeHandles val="exact"/>
        </dgm:presLayoutVars>
      </dgm:prSet>
      <dgm:spPr/>
    </dgm:pt>
    <dgm:pt modelId="{8A812166-DD22-41F9-B39A-23586737F105}" type="pres">
      <dgm:prSet presAssocID="{8F8E1A85-62DE-4ABB-870A-A437CE153779}" presName="node" presStyleLbl="node1" presStyleIdx="0" presStyleCnt="5">
        <dgm:presLayoutVars>
          <dgm:bulletEnabled val="1"/>
        </dgm:presLayoutVars>
      </dgm:prSet>
      <dgm:spPr/>
    </dgm:pt>
    <dgm:pt modelId="{5B106316-3EC7-4A5F-B90C-92991D411F82}" type="pres">
      <dgm:prSet presAssocID="{92728668-47F8-4A6D-99F7-3B4AF1ACB263}" presName="sibTrans" presStyleCnt="0"/>
      <dgm:spPr/>
    </dgm:pt>
    <dgm:pt modelId="{C3E76C01-909A-4E70-AD6B-12BC9318C376}" type="pres">
      <dgm:prSet presAssocID="{5CDA2162-133F-44E9-9F84-807396E13038}" presName="node" presStyleLbl="node1" presStyleIdx="1" presStyleCnt="5">
        <dgm:presLayoutVars>
          <dgm:bulletEnabled val="1"/>
        </dgm:presLayoutVars>
      </dgm:prSet>
      <dgm:spPr/>
    </dgm:pt>
    <dgm:pt modelId="{9D2C751C-B76B-4FFE-A7D0-ECF32DD5D40E}" type="pres">
      <dgm:prSet presAssocID="{F4A42141-60A9-471B-955C-62E9456DF340}" presName="sibTrans" presStyleCnt="0"/>
      <dgm:spPr/>
    </dgm:pt>
    <dgm:pt modelId="{728D20F2-E115-4D02-B980-BFA5B3336F22}" type="pres">
      <dgm:prSet presAssocID="{A2992C7A-30DD-486D-88AA-3D4721102CE5}" presName="node" presStyleLbl="node1" presStyleIdx="2" presStyleCnt="5">
        <dgm:presLayoutVars>
          <dgm:bulletEnabled val="1"/>
        </dgm:presLayoutVars>
      </dgm:prSet>
      <dgm:spPr/>
    </dgm:pt>
    <dgm:pt modelId="{A4F9FBBE-DC69-475A-8044-E5743F4C7004}" type="pres">
      <dgm:prSet presAssocID="{3F504DED-9104-4F91-9505-58C178E689DC}" presName="sibTrans" presStyleCnt="0"/>
      <dgm:spPr/>
    </dgm:pt>
    <dgm:pt modelId="{E74CC23A-FA0C-44DB-B81E-4243A9CB72C5}" type="pres">
      <dgm:prSet presAssocID="{4789EC16-1FB0-458C-BB67-316D4379D50F}" presName="node" presStyleLbl="node1" presStyleIdx="3" presStyleCnt="5">
        <dgm:presLayoutVars>
          <dgm:bulletEnabled val="1"/>
        </dgm:presLayoutVars>
      </dgm:prSet>
      <dgm:spPr/>
    </dgm:pt>
    <dgm:pt modelId="{F80C027F-D210-44F2-BB47-EBAD80C4EAEC}" type="pres">
      <dgm:prSet presAssocID="{B5CD5568-8F1E-42AE-8539-9891FCB1B34D}" presName="sibTrans" presStyleCnt="0"/>
      <dgm:spPr/>
    </dgm:pt>
    <dgm:pt modelId="{79E97A65-AE2C-45C0-999E-3BCF738D6696}" type="pres">
      <dgm:prSet presAssocID="{34FE02FD-1374-41A0-811B-94A3D5216881}" presName="node" presStyleLbl="node1" presStyleIdx="4" presStyleCnt="5">
        <dgm:presLayoutVars>
          <dgm:bulletEnabled val="1"/>
        </dgm:presLayoutVars>
      </dgm:prSet>
      <dgm:spPr/>
    </dgm:pt>
  </dgm:ptLst>
  <dgm:cxnLst>
    <dgm:cxn modelId="{829E4D09-274A-4583-85BC-9ABF192B7D35}" srcId="{53AD04AF-6A80-4DE8-89F8-D216D6F1BF75}" destId="{34FE02FD-1374-41A0-811B-94A3D5216881}" srcOrd="4" destOrd="0" parTransId="{28E94C70-AB61-4DE8-958C-A807F0C63ECD}" sibTransId="{90F12BF2-0121-46E7-AF3E-36E09453B845}"/>
    <dgm:cxn modelId="{FAD1171D-393F-4E6A-AF08-74FD268855C3}" srcId="{53AD04AF-6A80-4DE8-89F8-D216D6F1BF75}" destId="{A2992C7A-30DD-486D-88AA-3D4721102CE5}" srcOrd="2" destOrd="0" parTransId="{1C6BD204-0357-44A5-97B7-9EDA09CB4EAF}" sibTransId="{3F504DED-9104-4F91-9505-58C178E689DC}"/>
    <dgm:cxn modelId="{7A611729-C58C-46D3-9572-036BE5BBE41E}" srcId="{53AD04AF-6A80-4DE8-89F8-D216D6F1BF75}" destId="{8F8E1A85-62DE-4ABB-870A-A437CE153779}" srcOrd="0" destOrd="0" parTransId="{2CD253DE-DAA9-4B95-A81C-E1FAD94A3176}" sibTransId="{92728668-47F8-4A6D-99F7-3B4AF1ACB263}"/>
    <dgm:cxn modelId="{636B8B40-19B4-4813-9FFB-61ED0D9F686D}" srcId="{53AD04AF-6A80-4DE8-89F8-D216D6F1BF75}" destId="{4789EC16-1FB0-458C-BB67-316D4379D50F}" srcOrd="3" destOrd="0" parTransId="{EDF13EA6-46C8-49EB-8C0C-7F7667075703}" sibTransId="{B5CD5568-8F1E-42AE-8539-9891FCB1B34D}"/>
    <dgm:cxn modelId="{4549EC4A-A684-4A59-9AD0-9EBED4F2CB61}" srcId="{53AD04AF-6A80-4DE8-89F8-D216D6F1BF75}" destId="{5CDA2162-133F-44E9-9F84-807396E13038}" srcOrd="1" destOrd="0" parTransId="{C25FDBD1-9076-4146-A24E-359534E7DD00}" sibTransId="{F4A42141-60A9-471B-955C-62E9456DF340}"/>
    <dgm:cxn modelId="{10AF2F98-4B19-42E1-A203-662A016A396A}" type="presOf" srcId="{34FE02FD-1374-41A0-811B-94A3D5216881}" destId="{79E97A65-AE2C-45C0-999E-3BCF738D6696}" srcOrd="0" destOrd="0" presId="urn:microsoft.com/office/officeart/2005/8/layout/default"/>
    <dgm:cxn modelId="{7D76C39E-1786-4F2E-BFBD-74EF1B016DC5}" type="presOf" srcId="{8F8E1A85-62DE-4ABB-870A-A437CE153779}" destId="{8A812166-DD22-41F9-B39A-23586737F105}" srcOrd="0" destOrd="0" presId="urn:microsoft.com/office/officeart/2005/8/layout/default"/>
    <dgm:cxn modelId="{ECC58AA7-188C-4DFB-A0B0-67E7C7E76F11}" type="presOf" srcId="{53AD04AF-6A80-4DE8-89F8-D216D6F1BF75}" destId="{687482DD-F634-47F6-B2DE-857471FFD7E1}" srcOrd="0" destOrd="0" presId="urn:microsoft.com/office/officeart/2005/8/layout/default"/>
    <dgm:cxn modelId="{EC366DBB-ADF3-4C3D-9790-D030D77325A7}" type="presOf" srcId="{A2992C7A-30DD-486D-88AA-3D4721102CE5}" destId="{728D20F2-E115-4D02-B980-BFA5B3336F22}" srcOrd="0" destOrd="0" presId="urn:microsoft.com/office/officeart/2005/8/layout/default"/>
    <dgm:cxn modelId="{DEF41AD6-9460-493E-9D50-9B28C4C856CE}" type="presOf" srcId="{5CDA2162-133F-44E9-9F84-807396E13038}" destId="{C3E76C01-909A-4E70-AD6B-12BC9318C376}" srcOrd="0" destOrd="0" presId="urn:microsoft.com/office/officeart/2005/8/layout/default"/>
    <dgm:cxn modelId="{A893CFE6-2D75-4D8C-A07C-69CE8BBBA3E4}" type="presOf" srcId="{4789EC16-1FB0-458C-BB67-316D4379D50F}" destId="{E74CC23A-FA0C-44DB-B81E-4243A9CB72C5}" srcOrd="0" destOrd="0" presId="urn:microsoft.com/office/officeart/2005/8/layout/default"/>
    <dgm:cxn modelId="{EC507819-52FD-4B15-B702-FB7E11072EDE}" type="presParOf" srcId="{687482DD-F634-47F6-B2DE-857471FFD7E1}" destId="{8A812166-DD22-41F9-B39A-23586737F105}" srcOrd="0" destOrd="0" presId="urn:microsoft.com/office/officeart/2005/8/layout/default"/>
    <dgm:cxn modelId="{456A40C0-2971-48C4-AB42-C1DDFB1405BC}" type="presParOf" srcId="{687482DD-F634-47F6-B2DE-857471FFD7E1}" destId="{5B106316-3EC7-4A5F-B90C-92991D411F82}" srcOrd="1" destOrd="0" presId="urn:microsoft.com/office/officeart/2005/8/layout/default"/>
    <dgm:cxn modelId="{0D3AFA74-BD5C-4B06-B92D-0C75E0024E5C}" type="presParOf" srcId="{687482DD-F634-47F6-B2DE-857471FFD7E1}" destId="{C3E76C01-909A-4E70-AD6B-12BC9318C376}" srcOrd="2" destOrd="0" presId="urn:microsoft.com/office/officeart/2005/8/layout/default"/>
    <dgm:cxn modelId="{A8047E90-0735-4333-8483-FE29BE7B9C35}" type="presParOf" srcId="{687482DD-F634-47F6-B2DE-857471FFD7E1}" destId="{9D2C751C-B76B-4FFE-A7D0-ECF32DD5D40E}" srcOrd="3" destOrd="0" presId="urn:microsoft.com/office/officeart/2005/8/layout/default"/>
    <dgm:cxn modelId="{5589263B-1ED6-40CF-98E7-96D0A1FBAD44}" type="presParOf" srcId="{687482DD-F634-47F6-B2DE-857471FFD7E1}" destId="{728D20F2-E115-4D02-B980-BFA5B3336F22}" srcOrd="4" destOrd="0" presId="urn:microsoft.com/office/officeart/2005/8/layout/default"/>
    <dgm:cxn modelId="{B0FE1084-DB08-4A94-8136-5784F8B83774}" type="presParOf" srcId="{687482DD-F634-47F6-B2DE-857471FFD7E1}" destId="{A4F9FBBE-DC69-475A-8044-E5743F4C7004}" srcOrd="5" destOrd="0" presId="urn:microsoft.com/office/officeart/2005/8/layout/default"/>
    <dgm:cxn modelId="{79FC1F75-C893-43EA-8F43-7CCC8F2104CC}" type="presParOf" srcId="{687482DD-F634-47F6-B2DE-857471FFD7E1}" destId="{E74CC23A-FA0C-44DB-B81E-4243A9CB72C5}" srcOrd="6" destOrd="0" presId="urn:microsoft.com/office/officeart/2005/8/layout/default"/>
    <dgm:cxn modelId="{A1114C75-0313-4DF3-AA36-536AF96279D6}" type="presParOf" srcId="{687482DD-F634-47F6-B2DE-857471FFD7E1}" destId="{F80C027F-D210-44F2-BB47-EBAD80C4EAEC}" srcOrd="7" destOrd="0" presId="urn:microsoft.com/office/officeart/2005/8/layout/default"/>
    <dgm:cxn modelId="{5DF46CDF-E598-4E1D-BA56-00041A8D8F7E}" type="presParOf" srcId="{687482DD-F634-47F6-B2DE-857471FFD7E1}" destId="{79E97A65-AE2C-45C0-999E-3BCF738D669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12166-DD22-41F9-B39A-23586737F105}">
      <dsp:nvSpPr>
        <dsp:cNvPr id="0" name=""/>
        <dsp:cNvSpPr/>
      </dsp:nvSpPr>
      <dsp:spPr>
        <a:xfrm>
          <a:off x="807688" y="1748"/>
          <a:ext cx="1789033" cy="1073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Levantamento de Requisitos</a:t>
          </a:r>
        </a:p>
      </dsp:txBody>
      <dsp:txXfrm>
        <a:off x="807688" y="1748"/>
        <a:ext cx="1789033" cy="1073420"/>
      </dsp:txXfrm>
    </dsp:sp>
    <dsp:sp modelId="{C3E76C01-909A-4E70-AD6B-12BC9318C376}">
      <dsp:nvSpPr>
        <dsp:cNvPr id="0" name=""/>
        <dsp:cNvSpPr/>
      </dsp:nvSpPr>
      <dsp:spPr>
        <a:xfrm>
          <a:off x="2775625" y="1748"/>
          <a:ext cx="1789033" cy="1073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Estudo do Mercado</a:t>
          </a:r>
        </a:p>
      </dsp:txBody>
      <dsp:txXfrm>
        <a:off x="2775625" y="1748"/>
        <a:ext cx="1789033" cy="1073420"/>
      </dsp:txXfrm>
    </dsp:sp>
    <dsp:sp modelId="{728D20F2-E115-4D02-B980-BFA5B3336F22}">
      <dsp:nvSpPr>
        <dsp:cNvPr id="0" name=""/>
        <dsp:cNvSpPr/>
      </dsp:nvSpPr>
      <dsp:spPr>
        <a:xfrm>
          <a:off x="807688" y="1254072"/>
          <a:ext cx="1789033" cy="1073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Pesquisa de Receitas Italianas</a:t>
          </a:r>
        </a:p>
      </dsp:txBody>
      <dsp:txXfrm>
        <a:off x="807688" y="1254072"/>
        <a:ext cx="1789033" cy="1073420"/>
      </dsp:txXfrm>
    </dsp:sp>
    <dsp:sp modelId="{E74CC23A-FA0C-44DB-B81E-4243A9CB72C5}">
      <dsp:nvSpPr>
        <dsp:cNvPr id="0" name=""/>
        <dsp:cNvSpPr/>
      </dsp:nvSpPr>
      <dsp:spPr>
        <a:xfrm>
          <a:off x="2775625" y="1254072"/>
          <a:ext cx="1789033" cy="1073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Servidor para alocação dos serviços</a:t>
          </a:r>
        </a:p>
      </dsp:txBody>
      <dsp:txXfrm>
        <a:off x="2775625" y="1254072"/>
        <a:ext cx="1789033" cy="1073420"/>
      </dsp:txXfrm>
    </dsp:sp>
    <dsp:sp modelId="{79E97A65-AE2C-45C0-999E-3BCF738D6696}">
      <dsp:nvSpPr>
        <dsp:cNvPr id="0" name=""/>
        <dsp:cNvSpPr/>
      </dsp:nvSpPr>
      <dsp:spPr>
        <a:xfrm>
          <a:off x="1791656" y="2506395"/>
          <a:ext cx="1789033" cy="1073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Software</a:t>
          </a:r>
        </a:p>
      </dsp:txBody>
      <dsp:txXfrm>
        <a:off x="1791656" y="2506395"/>
        <a:ext cx="1789033" cy="107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9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60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7210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06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1963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232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92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3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5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6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4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4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34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1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3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9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2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965675"/>
            <a:ext cx="7766936" cy="1646302"/>
          </a:xfrm>
        </p:spPr>
        <p:txBody>
          <a:bodyPr/>
          <a:lstStyle/>
          <a:p>
            <a:r>
              <a:rPr lang="pt-PT" dirty="0" err="1"/>
              <a:t>FeelItaly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722595"/>
            <a:ext cx="7766936" cy="1096899"/>
          </a:xfrm>
        </p:spPr>
        <p:txBody>
          <a:bodyPr/>
          <a:lstStyle/>
          <a:p>
            <a:r>
              <a:rPr lang="pt-PT" dirty="0"/>
              <a:t>Com </a:t>
            </a:r>
            <a:r>
              <a:rPr lang="pt-PT" dirty="0" err="1"/>
              <a:t>FeeIItaly</a:t>
            </a:r>
            <a:r>
              <a:rPr lang="pt-PT" dirty="0"/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905" y="4182711"/>
            <a:ext cx="3189288" cy="228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Grupo 29: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Fevereiro,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393779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596380" y="1133047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pt-PT" sz="1200" b="1" dirty="0">
                <a:solidFill>
                  <a:srgbClr val="80808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lang="pt-PT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pt-PT" sz="1100" dirty="0">
                <a:solidFill>
                  <a:srgbClr val="80808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lang="pt-PT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sz="1050" dirty="0">
                <a:solidFill>
                  <a:srgbClr val="A6A6A6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lang="pt-PT" sz="1050" dirty="0"/>
          </a:p>
        </p:txBody>
      </p:sp>
      <p:pic>
        <p:nvPicPr>
          <p:cNvPr id="1028" name="Picture 4" descr="Resultado de imagem para italia bandeira">
            <a:extLst>
              <a:ext uri="{FF2B5EF4-FFF2-40B4-BE49-F238E27FC236}">
                <a16:creationId xmlns:a16="http://schemas.microsoft.com/office/drawing/2014/main" id="{0CB9DA8C-8AE8-44F9-AE17-475CB0286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584" y="3796731"/>
            <a:ext cx="2178419" cy="145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3769439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2130619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E2FCC-2C7E-41F2-8A79-6B333B8C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581" y="625184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PT" sz="2800" dirty="0"/>
              <a:t>Plano de desenvolvimento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683D8C-2491-40BE-BCD8-58B5554CA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582" y="2146521"/>
            <a:ext cx="2930517" cy="3880773"/>
          </a:xfrm>
        </p:spPr>
        <p:txBody>
          <a:bodyPr>
            <a:normAutofit/>
          </a:bodyPr>
          <a:lstStyle/>
          <a:p>
            <a:r>
              <a:rPr lang="en-US" dirty="0"/>
              <a:t>2ª </a:t>
            </a:r>
            <a:r>
              <a:rPr lang="en-US" dirty="0" err="1"/>
              <a:t>Fase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3ª </a:t>
            </a:r>
            <a:r>
              <a:rPr lang="en-US" dirty="0" err="1"/>
              <a:t>Fase</a:t>
            </a:r>
            <a:endParaRPr lang="en-US" dirty="0"/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DC478341-FA6F-494B-AE22-D89BC3ECC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20" y="686098"/>
            <a:ext cx="4910951" cy="2232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A32E1B0-AA5E-BC45-87C4-C232485D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9" y="3429000"/>
            <a:ext cx="4915939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6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965675"/>
            <a:ext cx="7766936" cy="1646302"/>
          </a:xfrm>
        </p:spPr>
        <p:txBody>
          <a:bodyPr/>
          <a:lstStyle/>
          <a:p>
            <a:r>
              <a:rPr lang="pt-PT" dirty="0" err="1"/>
              <a:t>FeelItaly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2722595"/>
            <a:ext cx="7766936" cy="1096899"/>
          </a:xfrm>
        </p:spPr>
        <p:txBody>
          <a:bodyPr/>
          <a:lstStyle/>
          <a:p>
            <a:r>
              <a:rPr lang="pt-PT" dirty="0"/>
              <a:t>Com </a:t>
            </a:r>
            <a:r>
              <a:rPr lang="pt-PT" dirty="0" err="1"/>
              <a:t>FeeIItaly</a:t>
            </a:r>
            <a:r>
              <a:rPr lang="pt-PT" dirty="0"/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905" y="4182711"/>
            <a:ext cx="3189288" cy="228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Grupo 29: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Fevereiro,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393779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596380" y="1133047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pt-PT" sz="1200" b="1" dirty="0">
                <a:solidFill>
                  <a:srgbClr val="80808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lang="pt-PT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pt-PT" sz="1100" dirty="0">
                <a:solidFill>
                  <a:srgbClr val="80808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lang="pt-PT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PT" sz="1050" dirty="0">
                <a:solidFill>
                  <a:srgbClr val="A6A6A6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lang="pt-PT" sz="1050" dirty="0"/>
          </a:p>
        </p:txBody>
      </p:sp>
      <p:pic>
        <p:nvPicPr>
          <p:cNvPr id="1028" name="Picture 4" descr="Resultado de imagem para italia bandeira">
            <a:extLst>
              <a:ext uri="{FF2B5EF4-FFF2-40B4-BE49-F238E27FC236}">
                <a16:creationId xmlns:a16="http://schemas.microsoft.com/office/drawing/2014/main" id="{0CB9DA8C-8AE8-44F9-AE17-475CB0286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584" y="3796731"/>
            <a:ext cx="2178419" cy="145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3769439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391734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46E2C1D0-2072-4664-9C67-3B12866F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Imagem 4" descr="Uma imagem com céu, montanha, exterior, água&#10;&#10;Descrição gerada automaticamente">
            <a:extLst>
              <a:ext uri="{FF2B5EF4-FFF2-40B4-BE49-F238E27FC236}">
                <a16:creationId xmlns:a16="http://schemas.microsoft.com/office/drawing/2014/main" id="{22B14740-A56B-D948-B46C-9FEF8813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" r="44377" b="-1"/>
          <a:stretch/>
        </p:blipFill>
        <p:spPr>
          <a:xfrm>
            <a:off x="6194368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7" name="Imagem 6" descr="Uma imagem com piza, louça, alimentação, mesa&#10;&#10;Descrição gerada automaticamente">
            <a:extLst>
              <a:ext uri="{FF2B5EF4-FFF2-40B4-BE49-F238E27FC236}">
                <a16:creationId xmlns:a16="http://schemas.microsoft.com/office/drawing/2014/main" id="{F342A973-36CF-6B4F-B196-BE363368A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r="5268" b="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3C277B-7751-4954-9186-3E01154C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093887"/>
            <a:ext cx="4193810" cy="880985"/>
          </a:xfrm>
        </p:spPr>
        <p:txBody>
          <a:bodyPr anchor="ctr">
            <a:normAutofit/>
          </a:bodyPr>
          <a:lstStyle/>
          <a:p>
            <a:r>
              <a:rPr lang="pt-PT" sz="2800"/>
              <a:t>Contextualização</a:t>
            </a:r>
            <a:endParaRPr lang="pt-PT" sz="28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8DEEFF-5B54-41B4-8B3B-29FF06F7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984423"/>
            <a:ext cx="4620544" cy="1873327"/>
          </a:xfrm>
        </p:spPr>
        <p:txBody>
          <a:bodyPr>
            <a:normAutofit/>
          </a:bodyPr>
          <a:lstStyle/>
          <a:p>
            <a:r>
              <a:rPr lang="pt-PT" sz="1600" dirty="0"/>
              <a:t>Estudante de Erasmus proveniente da zona de Nápoles.</a:t>
            </a:r>
          </a:p>
          <a:p>
            <a:r>
              <a:rPr lang="pt-PT" sz="1600" dirty="0"/>
              <a:t>Falta de presença da culinária Italiana na cozinha Portuguesa.</a:t>
            </a:r>
          </a:p>
          <a:p>
            <a:r>
              <a:rPr lang="pt-PT" sz="1600" dirty="0"/>
              <a:t>Tipo de comida particularmente de rápida e fácil confeção.</a:t>
            </a:r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2374258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BE9D4C4-9FA3-4885-A769-301639CC7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Imagem 4" descr="Uma imagem com céu, montanha, exterior, água&#10;&#10;Descrição gerada automaticamente">
            <a:extLst>
              <a:ext uri="{FF2B5EF4-FFF2-40B4-BE49-F238E27FC236}">
                <a16:creationId xmlns:a16="http://schemas.microsoft.com/office/drawing/2014/main" id="{22B14740-A56B-D948-B46C-9FEF8813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95" b="-1"/>
          <a:stretch/>
        </p:blipFill>
        <p:spPr>
          <a:xfrm>
            <a:off x="4296867" y="5"/>
            <a:ext cx="4831627" cy="4520011"/>
          </a:xfrm>
          <a:custGeom>
            <a:avLst/>
            <a:gdLst>
              <a:gd name="connsiteX0" fmla="*/ 0 w 4831627"/>
              <a:gd name="connsiteY0" fmla="*/ 0 h 4520011"/>
              <a:gd name="connsiteX1" fmla="*/ 4831627 w 4831627"/>
              <a:gd name="connsiteY1" fmla="*/ 0 h 4520011"/>
              <a:gd name="connsiteX2" fmla="*/ 1416677 w 4831627"/>
              <a:gd name="connsiteY2" fmla="*/ 4520011 h 45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7" name="Imagem 6" descr="Uma imagem com piza, louça, alimentação, mesa&#10;&#10;Descrição gerada automaticamente">
            <a:extLst>
              <a:ext uri="{FF2B5EF4-FFF2-40B4-BE49-F238E27FC236}">
                <a16:creationId xmlns:a16="http://schemas.microsoft.com/office/drawing/2014/main" id="{F342A973-36CF-6B4F-B196-BE363368A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2" r="10256"/>
          <a:stretch/>
        </p:blipFill>
        <p:spPr>
          <a:xfrm>
            <a:off x="4041994" y="-4"/>
            <a:ext cx="8139373" cy="6858000"/>
          </a:xfrm>
          <a:custGeom>
            <a:avLst/>
            <a:gdLst>
              <a:gd name="connsiteX0" fmla="*/ 5181344 w 8139373"/>
              <a:gd name="connsiteY0" fmla="*/ 0 h 6858000"/>
              <a:gd name="connsiteX1" fmla="*/ 8139373 w 8139373"/>
              <a:gd name="connsiteY1" fmla="*/ 0 h 6858000"/>
              <a:gd name="connsiteX2" fmla="*/ 8139373 w 8139373"/>
              <a:gd name="connsiteY2" fmla="*/ 6858000 h 6858000"/>
              <a:gd name="connsiteX3" fmla="*/ 0 w 8139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3C277B-7751-4954-9186-3E01154C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76489"/>
            <a:ext cx="3749061" cy="1508469"/>
          </a:xfrm>
        </p:spPr>
        <p:txBody>
          <a:bodyPr anchor="ctr">
            <a:normAutofit/>
          </a:bodyPr>
          <a:lstStyle/>
          <a:p>
            <a:r>
              <a:rPr lang="pt-PT" sz="3200" dirty="0"/>
              <a:t>Motivação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EB6695E-BED5-4DA3-8C9B-AD301A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35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8DEEFF-5B54-41B4-8B3B-29FF06F7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95618"/>
            <a:ext cx="3749061" cy="3005289"/>
          </a:xfrm>
        </p:spPr>
        <p:txBody>
          <a:bodyPr>
            <a:normAutofit/>
          </a:bodyPr>
          <a:lstStyle/>
          <a:p>
            <a:r>
              <a:rPr lang="pt-PT" dirty="0"/>
              <a:t>Pouca experiência de cozinha, tempo limitado, etc.</a:t>
            </a:r>
          </a:p>
          <a:p>
            <a:r>
              <a:rPr lang="pt-PT" dirty="0"/>
              <a:t>Difícil acesso a um conjunto de ementas organizadas.</a:t>
            </a:r>
          </a:p>
          <a:p>
            <a:r>
              <a:rPr lang="pt-PT" dirty="0"/>
              <a:t>Serviços concorrentes normalmente com falta do idioma português.</a:t>
            </a:r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87467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prato, alimentação, mesa, louça&#10;&#10;Descrição gerada automaticamente">
            <a:extLst>
              <a:ext uri="{FF2B5EF4-FFF2-40B4-BE49-F238E27FC236}">
                <a16:creationId xmlns:a16="http://schemas.microsoft.com/office/drawing/2014/main" id="{B5C25576-C105-B241-A5B3-38ADE1303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0" r="1123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3C277B-7751-4954-9186-3E01154C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pt-PT" dirty="0"/>
              <a:t>Objetivos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8DEEFF-5B54-41B4-8B3B-29FF06F7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pt-PT" dirty="0"/>
              <a:t>Aumento da produtividade dos utilizadores.</a:t>
            </a:r>
          </a:p>
          <a:p>
            <a:r>
              <a:rPr lang="pt-PT" dirty="0"/>
              <a:t>Possibilidade de comunicação entre utilizador e dispositivo auxiliar.</a:t>
            </a:r>
          </a:p>
          <a:p>
            <a:r>
              <a:rPr lang="pt-PT" dirty="0"/>
              <a:t>Organização semanal.</a:t>
            </a:r>
          </a:p>
          <a:p>
            <a:r>
              <a:rPr lang="pt-PT" dirty="0"/>
              <a:t>Ajuda não só na cozinha mas também na hora de ir às compras.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784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FD806-9786-4AE8-883A-B134346F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Estabelecimento da identidade do projeto</a:t>
            </a:r>
            <a:endParaRPr lang="pt-PT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67544" y="2263663"/>
            <a:ext cx="9047528" cy="3562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95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35D28-27AE-4338-9CA3-55970C1C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Identificação dos recursos necessários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FF63AC6-2BE3-40FA-9D61-DAA01191D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1 engenheiro de software (gestor de projeto) e 5 programadores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F8C35BF6-9A88-469E-9825-59D40B1BE5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724998"/>
              </p:ext>
            </p:extLst>
          </p:nvPr>
        </p:nvGraphicFramePr>
        <p:xfrm>
          <a:off x="1858020" y="2840854"/>
          <a:ext cx="5372347" cy="358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7400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35620-4E8B-4428-AFCC-C1B34004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Maquete do Sistema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0B762F-0655-414A-8B77-6C5DB9E6D2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1603877"/>
            <a:ext cx="8366760" cy="4526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486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Medidas de Sucesso</a:t>
            </a:r>
            <a:br>
              <a:rPr lang="pt-PT" dirty="0"/>
            </a:br>
            <a:endParaRPr lang="pt-PT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F4B048F-D02B-4AA3-94EE-FE593D841BF0}"/>
              </a:ext>
            </a:extLst>
          </p:cNvPr>
          <p:cNvSpPr/>
          <p:nvPr/>
        </p:nvSpPr>
        <p:spPr>
          <a:xfrm>
            <a:off x="677334" y="1930400"/>
            <a:ext cx="8404522" cy="701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Cumprimento de prazos estabelecidos – melhor gestão do tempo dedicado por etapa/elemento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1B75A76-ACD9-4B97-BA9E-CE2AE69CA168}"/>
              </a:ext>
            </a:extLst>
          </p:cNvPr>
          <p:cNvSpPr/>
          <p:nvPr/>
        </p:nvSpPr>
        <p:spPr>
          <a:xfrm>
            <a:off x="677333" y="2861925"/>
            <a:ext cx="8404523" cy="701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Requisitos levantados são todos satisfeitos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7CC9AF5-84EF-40F7-9BDF-576F26AC8C1B}"/>
              </a:ext>
            </a:extLst>
          </p:cNvPr>
          <p:cNvSpPr/>
          <p:nvPr/>
        </p:nvSpPr>
        <p:spPr>
          <a:xfrm>
            <a:off x="677333" y="3840223"/>
            <a:ext cx="8404523" cy="701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Escalabilidade – 100 utilizadores e 25 receitas no 1º mês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B7B107B-C590-4E9F-B519-27D537AB99B1}"/>
              </a:ext>
            </a:extLst>
          </p:cNvPr>
          <p:cNvSpPr/>
          <p:nvPr/>
        </p:nvSpPr>
        <p:spPr>
          <a:xfrm>
            <a:off x="677333" y="4910340"/>
            <a:ext cx="8404523" cy="701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Funcionalidades da aplicação – 25 comentários e 25 avaliações no 1º mês</a:t>
            </a:r>
          </a:p>
        </p:txBody>
      </p:sp>
    </p:spTree>
    <p:extLst>
      <p:ext uri="{BB962C8B-B14F-4D97-AF65-F5344CB8AC3E}">
        <p14:creationId xmlns:p14="http://schemas.microsoft.com/office/powerpoint/2010/main" val="133760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E2FCC-2C7E-41F2-8A79-6B333B8C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581" y="625184"/>
            <a:ext cx="2930518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PT" sz="2800" dirty="0"/>
              <a:t>Plano de desenvolvimento</a:t>
            </a:r>
          </a:p>
        </p:txBody>
      </p:sp>
      <p:pic>
        <p:nvPicPr>
          <p:cNvPr id="12" name="Marcador de Posição de Conteúdo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4205DD6-F781-A045-B0E1-3B04A12F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16" y="629115"/>
            <a:ext cx="5947093" cy="190307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683D8C-2491-40BE-BCD8-58B5554CA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582" y="2146521"/>
            <a:ext cx="2930517" cy="3880773"/>
          </a:xfrm>
        </p:spPr>
        <p:txBody>
          <a:bodyPr>
            <a:normAutofit/>
          </a:bodyPr>
          <a:lstStyle/>
          <a:p>
            <a:r>
              <a:rPr lang="en-US" dirty="0" err="1"/>
              <a:t>Previsão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Realidade</a:t>
            </a:r>
            <a:endParaRPr lang="en-US" dirty="0"/>
          </a:p>
        </p:txBody>
      </p:sp>
      <p:pic>
        <p:nvPicPr>
          <p:cNvPr id="9" name="Imagem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B24EFCC-3381-104D-A693-F63EFF88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4" y="3429000"/>
            <a:ext cx="5923055" cy="19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2582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284</Words>
  <Application>Microsoft Macintosh PowerPoint</Application>
  <PresentationFormat>Ecrã Panorâmico</PresentationFormat>
  <Paragraphs>74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Faceta</vt:lpstr>
      <vt:lpstr>FeelItaly</vt:lpstr>
      <vt:lpstr>Contextualização</vt:lpstr>
      <vt:lpstr>Motivação</vt:lpstr>
      <vt:lpstr>Objetivos</vt:lpstr>
      <vt:lpstr>Estabelecimento da identidade do projeto</vt:lpstr>
      <vt:lpstr>Identificação dos recursos necessários </vt:lpstr>
      <vt:lpstr>Maquete do Sistema</vt:lpstr>
      <vt:lpstr>Medidas de Sucesso </vt:lpstr>
      <vt:lpstr>Plano de desenvolvimento</vt:lpstr>
      <vt:lpstr>Plano de desenvolvimento</vt:lpstr>
      <vt:lpstr>FeelItaly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FeelItaly</dc:title>
  <dc:creator>João Pedro Oliveira da Silva</dc:creator>
  <cp:lastModifiedBy>João Pedro Oliveira da Silva</cp:lastModifiedBy>
  <cp:revision>6</cp:revision>
  <dcterms:created xsi:type="dcterms:W3CDTF">2019-02-27T22:29:24Z</dcterms:created>
  <dcterms:modified xsi:type="dcterms:W3CDTF">2019-02-28T14:24:43Z</dcterms:modified>
</cp:coreProperties>
</file>